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1220" r:id="rId2"/>
    <p:sldId id="1233" r:id="rId3"/>
    <p:sldId id="950" r:id="rId4"/>
    <p:sldId id="1133" r:id="rId5"/>
    <p:sldId id="932" r:id="rId6"/>
    <p:sldId id="1221" r:id="rId7"/>
    <p:sldId id="1064" r:id="rId8"/>
    <p:sldId id="1107" r:id="rId9"/>
    <p:sldId id="1153" r:id="rId10"/>
    <p:sldId id="1158" r:id="rId11"/>
    <p:sldId id="1176" r:id="rId12"/>
    <p:sldId id="1235" r:id="rId13"/>
    <p:sldId id="1186" r:id="rId14"/>
    <p:sldId id="1198" r:id="rId15"/>
    <p:sldId id="1200" r:id="rId16"/>
    <p:sldId id="1046" r:id="rId17"/>
    <p:sldId id="1167" r:id="rId18"/>
    <p:sldId id="1144" r:id="rId19"/>
    <p:sldId id="971" r:id="rId20"/>
    <p:sldId id="947" r:id="rId21"/>
    <p:sldId id="949" r:id="rId22"/>
    <p:sldId id="1237" r:id="rId23"/>
    <p:sldId id="1238" r:id="rId24"/>
    <p:sldId id="1234" r:id="rId25"/>
    <p:sldId id="1232" r:id="rId2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charset="0"/>
        <a:ea typeface="Arial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charset="0"/>
        <a:ea typeface="Arial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charset="0"/>
        <a:ea typeface="Arial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charset="0"/>
        <a:ea typeface="Arial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charset="0"/>
        <a:ea typeface="Arial" charset="0"/>
        <a:cs typeface="Arial" charset="0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Calibri" charset="0"/>
        <a:ea typeface="Arial" charset="0"/>
        <a:cs typeface="Arial" charset="0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Calibri" charset="0"/>
        <a:ea typeface="Arial" charset="0"/>
        <a:cs typeface="Arial" charset="0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Calibri" charset="0"/>
        <a:ea typeface="Arial" charset="0"/>
        <a:cs typeface="Arial" charset="0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Calibri" charset="0"/>
        <a:ea typeface="Arial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FF00"/>
    <a:srgbClr val="CCFF99"/>
    <a:srgbClr val="CC0000"/>
    <a:srgbClr val="99FF66"/>
    <a:srgbClr val="FF99FF"/>
    <a:srgbClr val="0033CC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>
    <p:restoredLeft sz="23519" autoAdjust="0"/>
    <p:restoredTop sz="94660"/>
  </p:normalViewPr>
  <p:slideViewPr>
    <p:cSldViewPr>
      <p:cViewPr>
        <p:scale>
          <a:sx n="75" d="100"/>
          <a:sy n="75" d="100"/>
        </p:scale>
        <p:origin x="-72" y="3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Arial" charset="0"/>
                <a:cs typeface="Arial" charset="0"/>
              </a:defRPr>
            </a:lvl1pPr>
          </a:lstStyle>
          <a:p>
            <a:pPr>
              <a:defRPr/>
            </a:pPr>
            <a:fld id="{7647B4F1-E329-D24B-8206-5032D673425A}" type="datetime1">
              <a:rPr lang="en-US"/>
              <a:pPr>
                <a:defRPr/>
              </a:pPr>
              <a:t>13-Jun-17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IN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Arial" charset="0"/>
                <a:cs typeface="Arial" charset="0"/>
              </a:defRPr>
            </a:lvl1pPr>
          </a:lstStyle>
          <a:p>
            <a:pPr>
              <a:defRPr/>
            </a:pPr>
            <a:fld id="{3C538577-BECC-354C-A54B-C47A3B6B91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538577-BECC-354C-A54B-C47A3B6B9113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538577-BECC-354C-A54B-C47A3B6B9113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rPr>
              <a:t>The exceptionality of kangaroo care is that it provides an appropriate balance between the under-stimulated tactile-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rPr>
              <a:t>proprioceptive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rPr>
              <a:t> system and the overwhelmed later-developing sensory modalities. The particular value of kangaroo care is its consistency with Gottlieb’s theory on the sequential development of the sensory system. This approach is also in accordance with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rPr>
              <a:t>Als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rPr>
              <a:t> and colleagues’ minimal handling program as it shields infants from the ongoing aversive stimulation of the nursery and its caretakers.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538577-BECC-354C-A54B-C47A3B6B9113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538577-BECC-354C-A54B-C47A3B6B9113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mpd="thickThin">
            <a:noFill/>
            <a:miter lim="800000"/>
            <a:headEnd/>
            <a:tailEnd/>
          </a:ln>
          <a:effectLst>
            <a:outerShdw blurRad="63500" dist="10160" dir="5400000" algn="tl" rotWithShape="0">
              <a:srgbClr val="000000">
                <a:alpha val="5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latin typeface="Corbe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5AE35F1-317F-254B-A287-AB9E58D784AE}" type="datetime1">
              <a:rPr lang="en-US"/>
              <a:pPr>
                <a:defRPr/>
              </a:pPr>
              <a:t>13-Jun-17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DBF6850-3FB0-3044-83C3-A05C8DD9B8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428750"/>
            <a:ext cx="9144000" cy="5429250"/>
          </a:xfrm>
          <a:prstGeom prst="rect">
            <a:avLst/>
          </a:prstGeom>
          <a:noFill/>
          <a:ln w="50800" cmpd="thinThick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1500188"/>
          </a:xfrm>
          <a:prstGeom prst="rect">
            <a:avLst/>
          </a:prstGeom>
          <a:noFill/>
          <a:ln w="381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155448"/>
            <a:ext cx="8329642" cy="1252728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1571612"/>
            <a:ext cx="8786874" cy="4857783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1E81B-91B6-5D4C-A792-E7A94AF3065C}" type="datetime1">
              <a:rPr lang="en-US"/>
              <a:pPr>
                <a:defRPr/>
              </a:pPr>
              <a:t>13-Jun-17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b="1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E3DE6AB-5986-EB4E-A71E-22555C972E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mpd="thickThin">
            <a:noFill/>
            <a:miter lim="800000"/>
            <a:headEnd/>
            <a:tailEnd/>
          </a:ln>
          <a:effectLst>
            <a:outerShdw blurRad="63500" dist="10160" dir="5400000" algn="tl" rotWithShape="0">
              <a:srgbClr val="000000">
                <a:alpha val="5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latin typeface="Corbe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2F5EF43-DD28-2642-A4E8-0132B15E8616}" type="datetime1">
              <a:rPr lang="en-US"/>
              <a:pPr>
                <a:defRPr/>
              </a:pPr>
              <a:t>13-Jun-17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4968092-803D-3E41-A634-2D6D4AE1C9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4BAE5-473F-CB48-9E0E-2E08608EECAB}" type="datetime1">
              <a:rPr lang="en-US"/>
              <a:pPr>
                <a:defRPr/>
              </a:pPr>
              <a:t>13-Jun-17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E2BFF-BD34-A447-AF98-7186E33B26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1B6B5-68EC-5E46-AC33-58278E620799}" type="datetime1">
              <a:rPr lang="en-US"/>
              <a:pPr>
                <a:defRPr/>
              </a:pPr>
              <a:t>13-Jun-17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17491-9AB7-2741-8A28-85A053A5F3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8157A-BE77-3F49-B16C-BF5D80F12681}" type="datetime1">
              <a:rPr lang="en-US"/>
              <a:pPr>
                <a:defRPr/>
              </a:pPr>
              <a:t>13-Jun-17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F7B7D-AD2E-284C-9FC9-DFB6AA61EC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981F2-7EA7-BD4D-9215-A0F3413687F8}" type="datetime1">
              <a:rPr lang="en-US"/>
              <a:pPr>
                <a:defRPr/>
              </a:pPr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EA0E2-FA73-BF49-9A68-FBC0F549CA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D9DF2B-629E-CB4A-89BE-A2FECAE2B6C8}" type="datetime1">
              <a:rPr lang="en-US"/>
              <a:pPr>
                <a:defRPr/>
              </a:pPr>
              <a:t>13-Jun-17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>
                <a:solidFill>
                  <a:srgbClr val="BCBCBC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405D7C-4566-2D41-B304-EC18763724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0D05D-31C2-6543-B49C-BF52F47421F5}" type="datetime1">
              <a:rPr lang="en-US"/>
              <a:pPr>
                <a:defRPr/>
              </a:pPr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FE875-DD0D-DB4F-B052-8E81FC3AEA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mpd="thickThin">
            <a:noFill/>
            <a:miter lim="800000"/>
            <a:headEnd/>
            <a:tailEnd/>
          </a:ln>
          <a:effectLst>
            <a:outerShdw blurRad="63500" dist="10160" dir="10800000" algn="tl" rotWithShape="0">
              <a:srgbClr val="000000">
                <a:alpha val="5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latin typeface="Corbel" charset="0"/>
            </a:endParaRPr>
          </a:p>
        </p:txBody>
      </p:sp>
      <p:sp>
        <p:nvSpPr>
          <p:cNvPr id="5" name="Rectangle 4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40B399-4589-1745-B695-7038E81DEC47}" type="datetime1">
              <a:rPr lang="en-US"/>
              <a:pPr>
                <a:defRPr/>
              </a:pPr>
              <a:t>13-Jun-17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56982-CE5F-F84F-9688-5056B02C85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rrowheads="1"/>
          </p:cNvSpPr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mpd="thickThin">
            <a:noFill/>
            <a:miter lim="800000"/>
            <a:headEnd/>
            <a:tailEnd/>
          </a:ln>
          <a:effectLst>
            <a:outerShdw blurRad="63500" dist="10160" dir="5400000" algn="tl" rotWithShape="0">
              <a:srgbClr val="000000">
                <a:alpha val="59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latin typeface="Corbel" charset="0"/>
            </a:endParaRPr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Arial" charset="0"/>
              <a:cs typeface="Arial" charset="0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285750" y="152400"/>
            <a:ext cx="8401050" cy="120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14313" y="1571625"/>
            <a:ext cx="871537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wrap="square" lIns="109728" tIns="45720" rIns="45720" bIns="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3F3F3F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>
              <a:defRPr/>
            </a:pPr>
            <a:fld id="{DC70EDA4-D0E8-2346-A5C3-4C2CF5F7CD65}" type="datetime1">
              <a:rPr lang="en-US"/>
              <a:pPr>
                <a:defRPr/>
              </a:pPr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wrap="square" lIns="45720" tIns="45720" rIns="45720" bIns="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3F3F3F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wrap="square" lIns="91440" tIns="45720" rIns="9144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3F3F3F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>
              <a:defRPr/>
            </a:pPr>
            <a:fld id="{D548DA1E-2EC4-2D44-ABD1-FA9C6FFB47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FFC800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9pPr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charset="2"/>
        <a:buChar char="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charset="2"/>
        <a:buChar char="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E66C7D"/>
        </a:buClr>
        <a:buFont typeface="Arial" charset="0"/>
        <a:buChar char="▪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6BB76D"/>
        </a:buClr>
        <a:buFont typeface="Arial" charset="0"/>
        <a:buChar char="▪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Wingdings 3" charset="2"/>
        <a:buChar char=""/>
        <a:defRPr lang="en-US"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1988840"/>
            <a:ext cx="8077200" cy="1673352"/>
          </a:xfrm>
        </p:spPr>
        <p:txBody>
          <a:bodyPr/>
          <a:lstStyle/>
          <a:p>
            <a:pPr algn="ctr" eaLnBrk="1" hangingPunct="1"/>
            <a:r>
              <a:rPr lang="en-US" sz="5400" b="1" dirty="0">
                <a:latin typeface="Calibri" pitchFamily="29" charset="0"/>
              </a:rPr>
              <a:t>Developmentally Supportive Care</a:t>
            </a:r>
            <a:endParaRPr lang="en-US" b="1" dirty="0">
              <a:latin typeface="Calibri" pitchFamily="29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3568" y="5301208"/>
            <a:ext cx="8077200" cy="1499616"/>
          </a:xfrm>
        </p:spPr>
        <p:txBody>
          <a:bodyPr/>
          <a:lstStyle/>
          <a:p>
            <a:pPr algn="ctr"/>
            <a:r>
              <a:rPr lang="en-US" b="1" dirty="0" smtClean="0"/>
              <a:t>Dr. Suman Rao  PN MD, DM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Prof &amp; Head</a:t>
            </a:r>
            <a:br>
              <a:rPr lang="en-US" dirty="0" smtClean="0"/>
            </a:br>
            <a:r>
              <a:rPr lang="en-US" dirty="0" smtClean="0"/>
              <a:t>Dept. of Neonatology</a:t>
            </a:r>
            <a:br>
              <a:rPr lang="en-US" dirty="0" smtClean="0"/>
            </a:br>
            <a:r>
              <a:rPr lang="en-US" dirty="0" smtClean="0"/>
              <a:t>St. John's Medical College Hospital</a:t>
            </a:r>
            <a:br>
              <a:rPr lang="en-US" dirty="0" smtClean="0"/>
            </a:br>
            <a:r>
              <a:rPr lang="en-US" dirty="0" smtClean="0"/>
              <a:t>Bangalore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objectives: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dirty="0" smtClean="0"/>
              <a:t>What is DSC?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Need for DSC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Components of DSC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Methods of DSC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3DE6AB-5986-EB4E-A71E-22555C972E89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Line 2"/>
          <p:cNvSpPr>
            <a:spLocks noChangeShapeType="1"/>
          </p:cNvSpPr>
          <p:nvPr/>
        </p:nvSpPr>
        <p:spPr bwMode="auto">
          <a:xfrm>
            <a:off x="685800" y="5949950"/>
            <a:ext cx="79248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07" name="Line 3"/>
          <p:cNvSpPr>
            <a:spLocks noChangeShapeType="1"/>
          </p:cNvSpPr>
          <p:nvPr/>
        </p:nvSpPr>
        <p:spPr bwMode="auto">
          <a:xfrm flipV="1">
            <a:off x="685800" y="990600"/>
            <a:ext cx="0" cy="48768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593725" y="6021388"/>
            <a:ext cx="79819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b="1">
                <a:latin typeface="Corbel" charset="0"/>
              </a:rPr>
              <a:t>0	10	20	30	40w	6m	2y	10y	60y</a:t>
            </a:r>
          </a:p>
          <a:p>
            <a:pPr eaLnBrk="0" hangingPunct="0"/>
            <a:r>
              <a:rPr lang="en-US" b="1">
                <a:latin typeface="Corbel" charset="0"/>
              </a:rPr>
              <a:t>				Birth</a:t>
            </a:r>
            <a:endParaRPr lang="en-GB" b="1">
              <a:latin typeface="Corbel" charset="0"/>
            </a:endParaRP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79388" y="1700213"/>
            <a:ext cx="1536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800" b="1">
                <a:latin typeface="Corbel" charset="0"/>
              </a:rPr>
              <a:t>Neurogenesis</a:t>
            </a:r>
            <a:endParaRPr lang="en-GB" sz="1800" b="1">
              <a:latin typeface="Corbel" charset="0"/>
            </a:endParaRP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5715000" y="3400425"/>
            <a:ext cx="1365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800" b="1">
                <a:latin typeface="Corbel" charset="0"/>
              </a:rPr>
              <a:t>Myelination</a:t>
            </a:r>
            <a:endParaRPr lang="en-GB" sz="1800" b="1">
              <a:latin typeface="Corbel" charset="0"/>
            </a:endParaRP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3733800" y="2028825"/>
            <a:ext cx="14176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800" b="1">
                <a:latin typeface="Corbel" charset="0"/>
              </a:rPr>
              <a:t>Arborisation</a:t>
            </a:r>
            <a:endParaRPr lang="en-GB" sz="1800" b="1">
              <a:latin typeface="Corbel" charset="0"/>
            </a:endParaRP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4114800" y="2714625"/>
            <a:ext cx="17557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800" b="1">
                <a:latin typeface="Corbel" charset="0"/>
              </a:rPr>
              <a:t>Synaptogenesis</a:t>
            </a:r>
            <a:endParaRPr lang="en-GB" sz="1800" b="1">
              <a:latin typeface="Corbel" charset="0"/>
            </a:endParaRPr>
          </a:p>
        </p:txBody>
      </p:sp>
      <p:sp>
        <p:nvSpPr>
          <p:cNvPr id="21513" name="AutoShape 9"/>
          <p:cNvSpPr>
            <a:spLocks noChangeArrowheads="1"/>
          </p:cNvSpPr>
          <p:nvPr/>
        </p:nvSpPr>
        <p:spPr bwMode="auto">
          <a:xfrm>
            <a:off x="1116013" y="4508500"/>
            <a:ext cx="3581400" cy="6858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199" y="7817"/>
                  <a:pt x="16199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14" name="AutoShape 10"/>
          <p:cNvSpPr>
            <a:spLocks noChangeArrowheads="1"/>
          </p:cNvSpPr>
          <p:nvPr/>
        </p:nvSpPr>
        <p:spPr bwMode="auto">
          <a:xfrm>
            <a:off x="4800600" y="4419600"/>
            <a:ext cx="3581400" cy="6858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199" y="7817"/>
                  <a:pt x="16199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1403350" y="5013325"/>
            <a:ext cx="2489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800" b="1">
                <a:latin typeface="Corbel" charset="0"/>
              </a:rPr>
              <a:t>Programmed cell death</a:t>
            </a:r>
            <a:endParaRPr lang="en-GB" sz="1800" b="1">
              <a:latin typeface="Corbel" charset="0"/>
            </a:endParaRPr>
          </a:p>
        </p:txBody>
      </p:sp>
      <p:sp>
        <p:nvSpPr>
          <p:cNvPr id="21516" name="Text Box 12"/>
          <p:cNvSpPr txBox="1">
            <a:spLocks noChangeArrowheads="1"/>
          </p:cNvSpPr>
          <p:nvPr/>
        </p:nvSpPr>
        <p:spPr bwMode="auto">
          <a:xfrm>
            <a:off x="5257800" y="4924425"/>
            <a:ext cx="25765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800" b="1">
                <a:latin typeface="Corbel" charset="0"/>
              </a:rPr>
              <a:t>Competitive elimination</a:t>
            </a:r>
            <a:endParaRPr lang="en-GB" sz="1800" b="1">
              <a:latin typeface="Corbel" charset="0"/>
            </a:endParaRPr>
          </a:p>
        </p:txBody>
      </p: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179388" y="188913"/>
            <a:ext cx="85328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GB" sz="4000" b="1">
                <a:solidFill>
                  <a:schemeClr val="accent1"/>
                </a:solidFill>
                <a:latin typeface="Corbel" charset="0"/>
              </a:rPr>
              <a:t>Brain growth – Ex utero!</a:t>
            </a:r>
          </a:p>
        </p:txBody>
      </p:sp>
      <p:sp>
        <p:nvSpPr>
          <p:cNvPr id="21518" name="Line 14"/>
          <p:cNvSpPr>
            <a:spLocks noChangeShapeType="1"/>
          </p:cNvSpPr>
          <p:nvPr/>
        </p:nvSpPr>
        <p:spPr bwMode="auto">
          <a:xfrm flipV="1">
            <a:off x="4724400" y="4495800"/>
            <a:ext cx="0" cy="1295400"/>
          </a:xfrm>
          <a:prstGeom prst="line">
            <a:avLst/>
          </a:prstGeom>
          <a:noFill/>
          <a:ln w="38100">
            <a:solidFill>
              <a:srgbClr val="FFFF00"/>
            </a:solidFill>
            <a:prstDash val="sysDot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19" name="AutoShape 15"/>
          <p:cNvSpPr>
            <a:spLocks noChangeArrowheads="1"/>
          </p:cNvSpPr>
          <p:nvPr/>
        </p:nvSpPr>
        <p:spPr bwMode="auto">
          <a:xfrm>
            <a:off x="827088" y="1341438"/>
            <a:ext cx="2438400" cy="5334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199" y="7817"/>
                  <a:pt x="16199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20" name="AutoShape 16"/>
          <p:cNvSpPr>
            <a:spLocks noChangeArrowheads="1"/>
          </p:cNvSpPr>
          <p:nvPr/>
        </p:nvSpPr>
        <p:spPr bwMode="auto">
          <a:xfrm>
            <a:off x="2667000" y="2286000"/>
            <a:ext cx="4800600" cy="5334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199" y="7817"/>
                  <a:pt x="16199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21" name="AutoShape 17"/>
          <p:cNvSpPr>
            <a:spLocks noChangeArrowheads="1"/>
          </p:cNvSpPr>
          <p:nvPr/>
        </p:nvSpPr>
        <p:spPr bwMode="auto">
          <a:xfrm>
            <a:off x="2895600" y="2971800"/>
            <a:ext cx="4800600" cy="5334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199" y="7817"/>
                  <a:pt x="16199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22" name="AutoShape 18"/>
          <p:cNvSpPr>
            <a:spLocks noChangeArrowheads="1"/>
          </p:cNvSpPr>
          <p:nvPr/>
        </p:nvSpPr>
        <p:spPr bwMode="auto">
          <a:xfrm>
            <a:off x="3200400" y="3657600"/>
            <a:ext cx="4800600" cy="5334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199" y="7817"/>
                  <a:pt x="16199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23" name="AutoShape 19"/>
          <p:cNvSpPr>
            <a:spLocks noChangeArrowheads="1"/>
          </p:cNvSpPr>
          <p:nvPr/>
        </p:nvSpPr>
        <p:spPr bwMode="auto">
          <a:xfrm>
            <a:off x="1963738" y="1717675"/>
            <a:ext cx="3903662" cy="5334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199" y="7817"/>
                  <a:pt x="16199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24" name="Text Box 20"/>
          <p:cNvSpPr txBox="1">
            <a:spLocks noChangeArrowheads="1"/>
          </p:cNvSpPr>
          <p:nvPr/>
        </p:nvSpPr>
        <p:spPr bwMode="auto">
          <a:xfrm>
            <a:off x="3419475" y="1392238"/>
            <a:ext cx="11509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800" b="1">
                <a:latin typeface="Corbel" charset="0"/>
              </a:rPr>
              <a:t>Migration</a:t>
            </a:r>
            <a:endParaRPr lang="en-GB" sz="1800" b="1">
              <a:latin typeface="Corbel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6545" y="0"/>
            <a:ext cx="3411255" cy="144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5448"/>
            <a:ext cx="8686800" cy="1252728"/>
          </a:xfrm>
        </p:spPr>
        <p:txBody>
          <a:bodyPr/>
          <a:lstStyle/>
          <a:p>
            <a:r>
              <a:rPr lang="en-US" dirty="0" smtClean="0"/>
              <a:t>Brain – Experience Expectant </a:t>
            </a:r>
            <a:br>
              <a:rPr lang="en-US" dirty="0" smtClean="0"/>
            </a:br>
            <a:r>
              <a:rPr lang="en-US" dirty="0" smtClean="0"/>
              <a:t>                Experience  Dependent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3DE6AB-5986-EB4E-A71E-22555C972E89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47800"/>
            <a:ext cx="9144000" cy="47762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 idx="4294967295"/>
          </p:nvPr>
        </p:nvSpPr>
        <p:spPr>
          <a:noFill/>
        </p:spPr>
        <p:txBody>
          <a:bodyPr/>
          <a:lstStyle/>
          <a:p>
            <a:r>
              <a:rPr lang="en-US" sz="4100">
                <a:latin typeface="Calibri" charset="0"/>
              </a:rPr>
              <a:t>Neonatal Sensory Systems</a:t>
            </a:r>
          </a:p>
        </p:txBody>
      </p:sp>
      <p:sp>
        <p:nvSpPr>
          <p:cNvPr id="1387523" name="Rectangle 3"/>
          <p:cNvSpPr>
            <a:spLocks noGrp="1"/>
          </p:cNvSpPr>
          <p:nvPr>
            <p:ph type="body" idx="4294967295"/>
          </p:nvPr>
        </p:nvSpPr>
        <p:spPr>
          <a:xfrm>
            <a:off x="0" y="2438400"/>
            <a:ext cx="8763000" cy="4114800"/>
          </a:xfrm>
        </p:spPr>
        <p:txBody>
          <a:bodyPr/>
          <a:lstStyle/>
          <a:p>
            <a:pPr algn="ctr">
              <a:lnSpc>
                <a:spcPct val="140000"/>
              </a:lnSpc>
              <a:buFont typeface="Wingdings 2" charset="2"/>
              <a:buNone/>
            </a:pPr>
            <a:r>
              <a:rPr lang="en-US" sz="2800" b="1" dirty="0" smtClean="0">
                <a:solidFill>
                  <a:srgbClr val="FF3300"/>
                </a:solidFill>
                <a:latin typeface="Calibri" charset="0"/>
              </a:rPr>
              <a:t>Tactile (touch) </a:t>
            </a:r>
            <a:r>
              <a:rPr lang="en-US" sz="2800" b="1" dirty="0" smtClean="0">
                <a:solidFill>
                  <a:srgbClr val="FF3300"/>
                </a:solidFill>
                <a:latin typeface="Calibri" charset="0"/>
                <a:sym typeface="Symbol" charset="2"/>
              </a:rPr>
              <a:t> </a:t>
            </a:r>
            <a:r>
              <a:rPr lang="en-US" sz="2800" b="1" dirty="0" smtClean="0">
                <a:solidFill>
                  <a:srgbClr val="FF3300"/>
                </a:solidFill>
                <a:latin typeface="Calibri" charset="0"/>
              </a:rPr>
              <a:t>vestibular </a:t>
            </a:r>
            <a:r>
              <a:rPr lang="en-US" sz="2800" b="1" dirty="0" smtClean="0">
                <a:solidFill>
                  <a:srgbClr val="FF3300"/>
                </a:solidFill>
                <a:latin typeface="Calibri" charset="0"/>
                <a:sym typeface="Symbol" charset="2"/>
              </a:rPr>
              <a:t></a:t>
            </a:r>
            <a:r>
              <a:rPr lang="en-US" sz="2800" b="1" dirty="0" smtClean="0">
                <a:solidFill>
                  <a:srgbClr val="FF3300"/>
                </a:solidFill>
                <a:latin typeface="Calibri" charset="0"/>
              </a:rPr>
              <a:t> gustatory (taste)-olfactory  (smell) </a:t>
            </a:r>
            <a:r>
              <a:rPr lang="en-US" sz="2800" b="1" dirty="0" smtClean="0">
                <a:solidFill>
                  <a:srgbClr val="FF3300"/>
                </a:solidFill>
                <a:latin typeface="Calibri" charset="0"/>
                <a:sym typeface="Symbol" charset="2"/>
              </a:rPr>
              <a:t> </a:t>
            </a:r>
            <a:r>
              <a:rPr lang="en-US" sz="2800" b="1" dirty="0" smtClean="0">
                <a:solidFill>
                  <a:srgbClr val="FF3300"/>
                </a:solidFill>
                <a:latin typeface="Calibri" charset="0"/>
              </a:rPr>
              <a:t>auditory (hearing) </a:t>
            </a:r>
            <a:r>
              <a:rPr lang="en-US" sz="2800" b="1" dirty="0">
                <a:solidFill>
                  <a:srgbClr val="FF3300"/>
                </a:solidFill>
                <a:latin typeface="Calibri" charset="0"/>
                <a:sym typeface="Symbol" charset="2"/>
              </a:rPr>
              <a:t></a:t>
            </a:r>
            <a:r>
              <a:rPr lang="en-US" sz="2800" b="1" dirty="0">
                <a:solidFill>
                  <a:srgbClr val="FF3300"/>
                </a:solidFill>
                <a:latin typeface="Calibri" charset="0"/>
              </a:rPr>
              <a:t> </a:t>
            </a:r>
            <a:r>
              <a:rPr lang="en-US" sz="2800" b="1" dirty="0" smtClean="0">
                <a:solidFill>
                  <a:srgbClr val="FF3300"/>
                </a:solidFill>
                <a:latin typeface="Calibri" charset="0"/>
              </a:rPr>
              <a:t>visual (sight)</a:t>
            </a:r>
            <a:endParaRPr lang="en-US" sz="2800" b="1" dirty="0">
              <a:solidFill>
                <a:srgbClr val="FF3300"/>
              </a:solidFill>
              <a:latin typeface="Calibri" charset="0"/>
            </a:endParaRPr>
          </a:p>
          <a:p>
            <a:pPr>
              <a:lnSpc>
                <a:spcPct val="140000"/>
              </a:lnSpc>
            </a:pPr>
            <a:r>
              <a:rPr lang="en-US" sz="2400" dirty="0" smtClean="0">
                <a:latin typeface="Calibri" charset="0"/>
              </a:rPr>
              <a:t>Stimulation </a:t>
            </a:r>
            <a:r>
              <a:rPr lang="en-US" sz="2400" dirty="0">
                <a:latin typeface="Calibri" charset="0"/>
              </a:rPr>
              <a:t>of early maturing senses has + influence on late maturing senses.</a:t>
            </a:r>
          </a:p>
          <a:p>
            <a:pPr>
              <a:lnSpc>
                <a:spcPct val="140000"/>
              </a:lnSpc>
            </a:pPr>
            <a:r>
              <a:rPr lang="en-US" sz="2400" dirty="0">
                <a:latin typeface="Calibri" charset="0"/>
              </a:rPr>
              <a:t>Untimely stimulation within this sequence disrupts normal maturation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7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/>
            <a:r>
              <a:rPr lang="en-US" b="1" dirty="0" smtClean="0">
                <a:latin typeface="Calibri" pitchFamily="29" charset="0"/>
              </a:rPr>
              <a:t>Challenge</a:t>
            </a:r>
            <a:endParaRPr lang="en-US" b="1" dirty="0">
              <a:latin typeface="Calibri" pitchFamily="29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981200"/>
            <a:ext cx="8534400" cy="41148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sz="2800">
                <a:latin typeface="Calibri" pitchFamily="29" charset="0"/>
              </a:rPr>
              <a:t>High technology neonatal care </a:t>
            </a:r>
          </a:p>
          <a:p>
            <a:pPr algn="ctr" eaLnBrk="1" hangingPunct="1">
              <a:buFontTx/>
              <a:buNone/>
            </a:pPr>
            <a:r>
              <a:rPr lang="en-US" sz="4000">
                <a:latin typeface="Calibri" pitchFamily="29" charset="0"/>
              </a:rPr>
              <a:t>+</a:t>
            </a:r>
          </a:p>
          <a:p>
            <a:pPr algn="ctr" eaLnBrk="1" hangingPunct="1">
              <a:buFontTx/>
              <a:buNone/>
            </a:pPr>
            <a:r>
              <a:rPr lang="en-US" sz="2800">
                <a:latin typeface="Calibri" pitchFamily="29" charset="0"/>
              </a:rPr>
              <a:t> Sensitive individualised approach </a:t>
            </a:r>
          </a:p>
          <a:p>
            <a:pPr algn="ctr" eaLnBrk="1" hangingPunct="1">
              <a:buFontTx/>
              <a:buNone/>
            </a:pPr>
            <a:endParaRPr lang="en-US" sz="2800">
              <a:latin typeface="Calibri" pitchFamily="29" charset="0"/>
            </a:endParaRPr>
          </a:p>
          <a:p>
            <a:pPr algn="ctr" eaLnBrk="1" hangingPunct="1">
              <a:buFontTx/>
              <a:buNone/>
            </a:pPr>
            <a:endParaRPr lang="en-US" sz="2800">
              <a:latin typeface="Calibri" pitchFamily="29" charset="0"/>
            </a:endParaRPr>
          </a:p>
          <a:p>
            <a:pPr algn="ctr" eaLnBrk="1" hangingPunct="1">
              <a:buFontTx/>
              <a:buNone/>
            </a:pPr>
            <a:r>
              <a:rPr lang="en-US" sz="2800" i="1">
                <a:latin typeface="Calibri" pitchFamily="29" charset="0"/>
              </a:rPr>
              <a:t>Optimal neurobehavioral development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062913" cy="1647825"/>
          </a:xfrm>
          <a:noFill/>
        </p:spPr>
        <p:txBody>
          <a:bodyPr/>
          <a:lstStyle/>
          <a:p>
            <a:r>
              <a:rPr lang="en-US" sz="4100"/>
              <a:t>Developmentally Supportive Care</a:t>
            </a:r>
          </a:p>
        </p:txBody>
      </p:sp>
      <p:sp>
        <p:nvSpPr>
          <p:cNvPr id="1623043" name="WordArt 3"/>
          <p:cNvSpPr>
            <a:spLocks noChangeArrowheads="1" noChangeShapeType="1" noTextEdit="1"/>
          </p:cNvSpPr>
          <p:nvPr/>
        </p:nvSpPr>
        <p:spPr bwMode="auto">
          <a:xfrm>
            <a:off x="539750" y="2565400"/>
            <a:ext cx="4392613" cy="9350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  <a:ea typeface="Arial Black"/>
                <a:cs typeface="Arial Black"/>
              </a:rPr>
              <a:t>STRESS</a:t>
            </a:r>
          </a:p>
        </p:txBody>
      </p:sp>
      <p:pic>
        <p:nvPicPr>
          <p:cNvPr id="1623044" name="Picture 4" descr="ANd9GcRoWeT3A7ZsfbusB8suAXgtMqzHwxFvFi-5y8xzAxf3cQPQ-0PBx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1371600"/>
            <a:ext cx="2797175" cy="33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>
            <a:spLocks noGrp="1"/>
          </p:cNvSpPr>
          <p:nvPr>
            <p:ph type="subTitle" idx="4294967295"/>
          </p:nvPr>
        </p:nvSpPr>
        <p:spPr>
          <a:xfrm>
            <a:off x="395288" y="5105400"/>
            <a:ext cx="8497887" cy="1752600"/>
          </a:xfrm>
          <a:noFill/>
        </p:spPr>
        <p:txBody>
          <a:bodyPr/>
          <a:lstStyle/>
          <a:p>
            <a:pPr marL="119063" indent="0">
              <a:lnSpc>
                <a:spcPct val="130000"/>
              </a:lnSpc>
              <a:buFont typeface="Wingdings 2" charset="2"/>
              <a:buNone/>
            </a:pPr>
            <a:r>
              <a:rPr lang="en-US" sz="2400" b="1" dirty="0"/>
              <a:t>Providing a structured care environment which supports, encourages and guides the developmental organization of  the premature / critically ill infant.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3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1623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623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6230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23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3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3043" grpId="1"/>
      <p:bldP spid="1623043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5266" name="Rectang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US" dirty="0" smtClean="0">
                <a:latin typeface="Calibri" charset="0"/>
                <a:ea typeface="+mj-ea"/>
                <a:cs typeface="+mj-cs"/>
              </a:rPr>
              <a:t/>
            </a:r>
            <a:br>
              <a:rPr lang="en-US" dirty="0" smtClean="0">
                <a:latin typeface="Calibri" charset="0"/>
                <a:ea typeface="+mj-ea"/>
                <a:cs typeface="+mj-cs"/>
              </a:rPr>
            </a:br>
            <a:r>
              <a:rPr lang="en-US" dirty="0" smtClean="0">
                <a:latin typeface="Calibri" charset="0"/>
                <a:ea typeface="+mj-ea"/>
                <a:cs typeface="+mj-cs"/>
              </a:rPr>
              <a:t>Tactile </a:t>
            </a:r>
            <a:br>
              <a:rPr lang="en-US" dirty="0" smtClean="0">
                <a:latin typeface="Calibri" charset="0"/>
                <a:ea typeface="+mj-ea"/>
                <a:cs typeface="+mj-cs"/>
              </a:rPr>
            </a:br>
            <a:endParaRPr lang="en-US" dirty="0">
              <a:latin typeface="Calibri" charset="0"/>
              <a:ea typeface="+mj-ea"/>
              <a:cs typeface="+mj-cs"/>
            </a:endParaRPr>
          </a:p>
        </p:txBody>
      </p:sp>
      <p:sp>
        <p:nvSpPr>
          <p:cNvPr id="27651" name="Content Placeholder 7"/>
          <p:cNvSpPr>
            <a:spLocks noGrp="1"/>
          </p:cNvSpPr>
          <p:nvPr>
            <p:ph sz="half" idx="1"/>
          </p:nvPr>
        </p:nvSpPr>
        <p:spPr>
          <a:xfrm>
            <a:off x="457200" y="1773238"/>
            <a:ext cx="4038600" cy="4624387"/>
          </a:xfrm>
        </p:spPr>
        <p:txBody>
          <a:bodyPr/>
          <a:lstStyle/>
          <a:p>
            <a:endParaRPr lang="en-US"/>
          </a:p>
        </p:txBody>
      </p:sp>
      <p:pic>
        <p:nvPicPr>
          <p:cNvPr id="27652" name="Picture 3" descr="bala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3200400"/>
            <a:ext cx="2634867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75268" name="WordArt 4"/>
          <p:cNvSpPr>
            <a:spLocks noChangeArrowheads="1" noChangeShapeType="1" noTextEdit="1"/>
          </p:cNvSpPr>
          <p:nvPr/>
        </p:nvSpPr>
        <p:spPr bwMode="auto">
          <a:xfrm>
            <a:off x="5148263" y="1916113"/>
            <a:ext cx="3671887" cy="865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63500" dist="38099" dir="2700000" algn="ctr" rotWithShape="0">
                    <a:srgbClr val="990000">
                      <a:alpha val="74997"/>
                    </a:srgbClr>
                  </a:outerShdw>
                </a:effectLst>
                <a:latin typeface="Impact"/>
                <a:ea typeface="Impact"/>
                <a:cs typeface="Impact"/>
              </a:rPr>
              <a:t>Over -stimulation</a:t>
            </a:r>
          </a:p>
        </p:txBody>
      </p:sp>
      <p:sp>
        <p:nvSpPr>
          <p:cNvPr id="1675269" name="WordArt 5"/>
          <p:cNvSpPr>
            <a:spLocks noChangeArrowheads="1" noChangeShapeType="1" noTextEdit="1"/>
          </p:cNvSpPr>
          <p:nvPr/>
        </p:nvSpPr>
        <p:spPr bwMode="auto">
          <a:xfrm>
            <a:off x="395288" y="1916113"/>
            <a:ext cx="3097212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blurRad="63500" dist="38099" dir="2700000" algn="ctr" rotWithShape="0">
                    <a:srgbClr val="990000">
                      <a:alpha val="74997"/>
                    </a:srgbClr>
                  </a:outerShdw>
                </a:effectLst>
                <a:latin typeface="Impact"/>
                <a:ea typeface="Impact"/>
                <a:cs typeface="Impact"/>
              </a:rPr>
              <a:t>Stimulation</a:t>
            </a:r>
          </a:p>
        </p:txBody>
      </p:sp>
      <p:sp>
        <p:nvSpPr>
          <p:cNvPr id="1675270" name="Text Box 6"/>
          <p:cNvSpPr txBox="1">
            <a:spLocks noChangeArrowheads="1"/>
          </p:cNvSpPr>
          <p:nvPr/>
        </p:nvSpPr>
        <p:spPr bwMode="auto">
          <a:xfrm>
            <a:off x="539750" y="3213100"/>
            <a:ext cx="2808288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  <a:buFontTx/>
              <a:buChar char="•"/>
            </a:pPr>
            <a:r>
              <a:rPr lang="en-US" b="1" dirty="0">
                <a:solidFill>
                  <a:schemeClr val="folHlink"/>
                </a:solidFill>
                <a:latin typeface="Corbel" charset="0"/>
              </a:rPr>
              <a:t> </a:t>
            </a:r>
            <a:r>
              <a:rPr lang="en-US" b="1" dirty="0" smtClean="0">
                <a:solidFill>
                  <a:schemeClr val="folHlink"/>
                </a:solidFill>
                <a:latin typeface="Corbel" charset="0"/>
              </a:rPr>
              <a:t>Position - Prone</a:t>
            </a:r>
            <a:endParaRPr lang="en-US" b="1" dirty="0">
              <a:solidFill>
                <a:schemeClr val="folHlink"/>
              </a:solidFill>
              <a:latin typeface="Corbel" charset="0"/>
            </a:endParaRP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b="1" dirty="0">
                <a:solidFill>
                  <a:schemeClr val="folHlink"/>
                </a:solidFill>
                <a:latin typeface="Corbel" charset="0"/>
              </a:rPr>
              <a:t> Nesting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b="1" dirty="0">
                <a:solidFill>
                  <a:schemeClr val="folHlink"/>
                </a:solidFill>
                <a:latin typeface="Corbel" charset="0"/>
              </a:rPr>
              <a:t> </a:t>
            </a:r>
            <a:r>
              <a:rPr lang="en-US" b="1" dirty="0" smtClean="0">
                <a:solidFill>
                  <a:schemeClr val="folHlink"/>
                </a:solidFill>
                <a:latin typeface="Corbel" charset="0"/>
              </a:rPr>
              <a:t>Swaddling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b="1" dirty="0" smtClean="0">
                <a:solidFill>
                  <a:schemeClr val="folHlink"/>
                </a:solidFill>
                <a:latin typeface="Corbel" charset="0"/>
              </a:rPr>
              <a:t> Facilitated tuck </a:t>
            </a:r>
            <a:endParaRPr lang="en-US" b="1" dirty="0">
              <a:solidFill>
                <a:schemeClr val="folHlink"/>
              </a:solidFill>
              <a:latin typeface="Corbel" charset="0"/>
            </a:endParaRPr>
          </a:p>
          <a:p>
            <a:pPr>
              <a:lnSpc>
                <a:spcPct val="150000"/>
              </a:lnSpc>
              <a:buFontTx/>
              <a:buChar char="•"/>
            </a:pPr>
            <a:r>
              <a:rPr lang="en-US" b="1" dirty="0">
                <a:solidFill>
                  <a:schemeClr val="folHlink"/>
                </a:solidFill>
                <a:latin typeface="Corbel" charset="0"/>
              </a:rPr>
              <a:t> Massage</a:t>
            </a:r>
            <a:r>
              <a:rPr lang="en-US" b="1" dirty="0" smtClean="0">
                <a:solidFill>
                  <a:schemeClr val="folHlink"/>
                </a:solidFill>
                <a:latin typeface="Corbel" charset="0"/>
              </a:rPr>
              <a:t> </a:t>
            </a:r>
            <a:endParaRPr lang="en-US" b="1" dirty="0">
              <a:solidFill>
                <a:schemeClr val="folHlink"/>
              </a:solidFill>
              <a:latin typeface="Corbel" charset="0"/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>
          <a:xfrm>
            <a:off x="6096000" y="2612136"/>
            <a:ext cx="2590800" cy="5693664"/>
          </a:xfrm>
        </p:spPr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7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CC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PAIN</a:t>
            </a:r>
            <a:endParaRPr lang="en-US" sz="7200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5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5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5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5268" grpId="0" animBg="1"/>
      <p:bldP spid="1675269" grpId="0" animBg="1"/>
      <p:bldP spid="1675270" grpId="0"/>
      <p:bldP spid="1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Tactile – </a:t>
            </a:r>
            <a:br>
              <a:rPr lang="en-US" dirty="0" smtClean="0"/>
            </a:br>
            <a:r>
              <a:rPr lang="en-US" dirty="0" smtClean="0"/>
              <a:t>Swaddling, Facilitated Tuck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67000" y="4495800"/>
            <a:ext cx="4038600" cy="182575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Pain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Development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7E2BFF-BD34-A447-AF98-7186E33B2660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pic>
        <p:nvPicPr>
          <p:cNvPr id="9" name="Picture 2" descr="G:\New folder\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1905000"/>
            <a:ext cx="4334933" cy="2438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Tactile  - Massage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7800" y="1676400"/>
            <a:ext cx="3733800" cy="42672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 smtClean="0"/>
              <a:t>Neurobehavior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Weight gain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Sleep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Pain, Stress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Hospital stay, Infection</a:t>
            </a:r>
          </a:p>
          <a:p>
            <a:pPr>
              <a:lnSpc>
                <a:spcPct val="150000"/>
              </a:lnSpc>
            </a:pPr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7E2BFF-BD34-A447-AF98-7186E33B2660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8" name="Content Placeholder 7" descr="IMG_590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1905000"/>
            <a:ext cx="3395662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4434" name="Rectangle 2"/>
          <p:cNvSpPr>
            <a:spLocks noGrp="1"/>
          </p:cNvSpPr>
          <p:nvPr>
            <p:ph type="ctrTitle" idx="4294967295"/>
          </p:nvPr>
        </p:nvSpPr>
        <p:spPr>
          <a:xfrm>
            <a:off x="755650" y="333375"/>
            <a:ext cx="7772400" cy="1470025"/>
          </a:xfrm>
          <a:noFill/>
        </p:spPr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Does the newborn experience pain? </a:t>
            </a:r>
            <a:endParaRPr lang="en-US" sz="2900" dirty="0">
              <a:solidFill>
                <a:schemeClr val="accent1"/>
              </a:solidFill>
            </a:endParaRPr>
          </a:p>
        </p:txBody>
      </p:sp>
      <p:sp>
        <p:nvSpPr>
          <p:cNvPr id="1554435" name="Rectangle 3"/>
          <p:cNvSpPr>
            <a:spLocks noGrp="1"/>
          </p:cNvSpPr>
          <p:nvPr>
            <p:ph type="subTitle" idx="4294967295"/>
          </p:nvPr>
        </p:nvSpPr>
        <p:spPr>
          <a:xfrm>
            <a:off x="395288" y="5105400"/>
            <a:ext cx="8497887" cy="1752600"/>
          </a:xfrm>
          <a:noFill/>
        </p:spPr>
        <p:txBody>
          <a:bodyPr/>
          <a:lstStyle/>
          <a:p>
            <a:pPr marL="119063" indent="0">
              <a:lnSpc>
                <a:spcPct val="130000"/>
              </a:lnSpc>
              <a:buFont typeface="Wingdings 2" charset="2"/>
              <a:buNone/>
            </a:pPr>
            <a:r>
              <a:rPr lang="en-US" sz="2400" b="1" dirty="0"/>
              <a:t>A newborn including a preterm FEELS, RESPONDS TO and REMEMBERS pain</a:t>
            </a:r>
          </a:p>
        </p:txBody>
      </p:sp>
      <p:pic>
        <p:nvPicPr>
          <p:cNvPr id="5" name="Content Placeholder 3"/>
          <p:cNvPicPr>
            <a:picLocks noGrp="1"/>
          </p:cNvPicPr>
          <p:nvPr/>
        </p:nvPicPr>
        <p:blipFill rotWithShape="1">
          <a:blip r:embed="rId2" cstate="print"/>
          <a:srcRect l="6400" t="4846" r="5930" b="13911"/>
          <a:stretch/>
        </p:blipFill>
        <p:spPr bwMode="auto">
          <a:xfrm>
            <a:off x="2133600" y="2057400"/>
            <a:ext cx="4724400" cy="282964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mc="http://schemas.openxmlformats.org/markup-compatibility/2006" xmlns:mv="urn:schemas-microsoft-com:mac:vml" xmlns:a14="http://schemas.microsoft.com/office/drawing/2010/main" xmlns="" xmlns:lc="http://schemas.openxmlformats.org/drawingml/2006/lockedCanvas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4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443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Pr0tection from Pain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Font typeface="Wingdings" charset="2"/>
              <a:buChar char="§"/>
            </a:pPr>
            <a:r>
              <a:rPr lang="en-US" dirty="0" smtClean="0"/>
              <a:t>Newborns do experience pain</a:t>
            </a:r>
          </a:p>
          <a:p>
            <a:pPr marL="514350" indent="-514350">
              <a:lnSpc>
                <a:spcPct val="150000"/>
              </a:lnSpc>
              <a:buFont typeface="Wingdings" charset="2"/>
              <a:buChar char="§"/>
            </a:pPr>
            <a:r>
              <a:rPr lang="en-US" dirty="0" smtClean="0"/>
              <a:t>They express pain with various </a:t>
            </a:r>
            <a:r>
              <a:rPr lang="en-US" dirty="0" err="1" smtClean="0"/>
              <a:t>behavioural</a:t>
            </a:r>
            <a:r>
              <a:rPr lang="en-US" dirty="0" smtClean="0"/>
              <a:t> and physiological indicators.</a:t>
            </a:r>
          </a:p>
          <a:p>
            <a:pPr marL="514350" indent="-514350">
              <a:lnSpc>
                <a:spcPct val="150000"/>
              </a:lnSpc>
              <a:buFont typeface="Wingdings" charset="2"/>
              <a:buChar char="§"/>
            </a:pPr>
            <a:r>
              <a:rPr lang="en-US" dirty="0" smtClean="0"/>
              <a:t>Prevention/ </a:t>
            </a:r>
            <a:r>
              <a:rPr lang="en-US" dirty="0" err="1" smtClean="0"/>
              <a:t>minimisation</a:t>
            </a:r>
            <a:r>
              <a:rPr lang="en-US" dirty="0" smtClean="0"/>
              <a:t> of pain is possible.</a:t>
            </a:r>
          </a:p>
          <a:p>
            <a:pPr marL="514350" indent="-514350">
              <a:lnSpc>
                <a:spcPct val="150000"/>
              </a:lnSpc>
              <a:buFont typeface="Wingdings" charset="2"/>
              <a:buChar char="§"/>
            </a:pPr>
            <a:r>
              <a:rPr lang="en-US" dirty="0" smtClean="0"/>
              <a:t>Prevention of pain is more important than treatment of pain.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3DE6AB-5986-EB4E-A71E-22555C972E89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878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Smell and taste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lnSpc>
                <a:spcPct val="150000"/>
              </a:lnSpc>
              <a:buFontTx/>
              <a:buChar char="•"/>
            </a:pPr>
            <a:r>
              <a:rPr lang="en-US" dirty="0" smtClean="0"/>
              <a:t>&gt;32 wks </a:t>
            </a:r>
          </a:p>
          <a:p>
            <a:pPr lvl="1">
              <a:lnSpc>
                <a:spcPct val="150000"/>
              </a:lnSpc>
              <a:buFontTx/>
              <a:buChar char="•"/>
            </a:pPr>
            <a:r>
              <a:rPr lang="en-US" dirty="0" smtClean="0"/>
              <a:t>Discriminate, remember, habituate</a:t>
            </a:r>
          </a:p>
          <a:p>
            <a:endParaRPr lang="en-US" dirty="0"/>
          </a:p>
        </p:txBody>
      </p:sp>
      <p:sp>
        <p:nvSpPr>
          <p:cNvPr id="44037" name="AutoShape 7" descr="9k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38" name="AutoShape 9" descr="9k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39" name="AutoShape 11" descr="9k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40" name="AutoShape 13" descr="9k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078307" y="5733256"/>
            <a:ext cx="2229997" cy="461665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Skin to skin Care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886491" y="5661248"/>
            <a:ext cx="2893421" cy="461665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Expressed breast milk</a:t>
            </a:r>
            <a:endParaRPr lang="en-US" dirty="0"/>
          </a:p>
        </p:txBody>
      </p:sp>
      <p:pic>
        <p:nvPicPr>
          <p:cNvPr id="16" name="Content Placeholder 3"/>
          <p:cNvPicPr>
            <a:picLocks/>
          </p:cNvPicPr>
          <p:nvPr/>
        </p:nvPicPr>
        <p:blipFill rotWithShape="1">
          <a:blip r:embed="rId4" cstate="print"/>
          <a:srcRect l="7073" t="8667" r="23135" b="13625"/>
          <a:stretch/>
        </p:blipFill>
        <p:spPr bwMode="auto">
          <a:xfrm>
            <a:off x="1115616" y="3429000"/>
            <a:ext cx="2438400" cy="20574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mv="urn:schemas-microsoft-com:mac:vml"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17" name="Picture 16" descr="C:\Users\lalsant22\Desktop\supportive nicu\23 -03-2015\kmc\IMG_20150324_122052.jpg"/>
          <p:cNvPicPr/>
          <p:nvPr/>
        </p:nvPicPr>
        <p:blipFill rotWithShape="1">
          <a:blip r:embed="rId5" cstate="print"/>
          <a:srcRect l="5209" t="-160" r="341" b="1842"/>
          <a:stretch/>
        </p:blipFill>
        <p:spPr bwMode="auto">
          <a:xfrm>
            <a:off x="5004048" y="3356992"/>
            <a:ext cx="2384648" cy="221128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/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 Nutritive Sucking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2514600" y="5410200"/>
            <a:ext cx="4038600" cy="462381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Length of hospital stay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Better feeding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3DE6AB-5986-EB4E-A71E-22555C972E89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835696" y="1916832"/>
            <a:ext cx="540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Kurian to insert picture of direct breast feeding 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76200"/>
            <a:ext cx="8329642" cy="125272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Auditory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2457417"/>
            <a:ext cx="8786874" cy="485778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Stress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Reduces sleep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Hearing loss , IVH, PVL 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Lower intelligence</a:t>
            </a:r>
          </a:p>
          <a:p>
            <a:pPr>
              <a:lnSpc>
                <a:spcPct val="150000"/>
              </a:lnSpc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3DE6AB-5986-EB4E-A71E-22555C972E89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81000" y="1496040"/>
            <a:ext cx="4521200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8150" lvl="0" indent="-319088" eaLnBrk="0" hangingPunct="0">
              <a:lnSpc>
                <a:spcPct val="150000"/>
              </a:lnSpc>
              <a:buClr>
                <a:srgbClr val="F0AD00"/>
              </a:buClr>
              <a:buSzPct val="80000"/>
            </a:pPr>
            <a:r>
              <a:rPr lang="en-US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rbel"/>
                <a:ea typeface="ＭＳ Ｐゴシック" charset="-128"/>
                <a:cs typeface="ＭＳ Ｐゴシック" charset="-128"/>
              </a:rPr>
              <a:t>Noise is harmful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smtClean="0">
                <a:latin typeface="Calibri" charset="0"/>
              </a:rPr>
              <a:t>Auditory – </a:t>
            </a:r>
            <a:br>
              <a:rPr lang="en-US" dirty="0" smtClean="0">
                <a:latin typeface="Calibri" charset="0"/>
              </a:rPr>
            </a:br>
            <a:r>
              <a:rPr lang="en-US" dirty="0" smtClean="0">
                <a:latin typeface="Calibri" charset="0"/>
              </a:rPr>
              <a:t>Protection from noise </a:t>
            </a:r>
            <a:endParaRPr lang="en-US" dirty="0">
              <a:latin typeface="Calibri" charset="0"/>
            </a:endParaRPr>
          </a:p>
        </p:txBody>
      </p:sp>
      <p:graphicFrame>
        <p:nvGraphicFramePr>
          <p:cNvPr id="71682" name="Object 2"/>
          <p:cNvGraphicFramePr>
            <a:graphicFrameLocks noChangeAspect="1"/>
          </p:cNvGraphicFramePr>
          <p:nvPr>
            <p:ph idx="4294967295"/>
          </p:nvPr>
        </p:nvGraphicFramePr>
        <p:xfrm>
          <a:off x="410660" y="1600200"/>
          <a:ext cx="2376989" cy="2646363"/>
        </p:xfrm>
        <a:graphic>
          <a:graphicData uri="http://schemas.openxmlformats.org/presentationml/2006/ole">
            <p:oleObj spid="_x0000_s71682" name="Bitmap Image" r:id="rId3" imgW="1095528" imgH="1219370" progId="PBrush">
              <p:embed/>
            </p:oleObj>
          </a:graphicData>
        </a:graphic>
      </p:graphicFrame>
      <p:pic>
        <p:nvPicPr>
          <p:cNvPr id="71684" name="Picture 4" descr="baby-with-headphon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3200" y="1676400"/>
            <a:ext cx="2020887" cy="2333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5"/>
          <p:cNvSpPr>
            <a:spLocks noChangeArrowheads="1" noChangeShapeType="1" noTextEdit="1"/>
          </p:cNvSpPr>
          <p:nvPr/>
        </p:nvSpPr>
        <p:spPr bwMode="auto">
          <a:xfrm>
            <a:off x="5526088" y="3459163"/>
            <a:ext cx="3617912" cy="1036637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8080"/>
                </a:solidFill>
                <a:latin typeface="GlooGun"/>
                <a:ea typeface="GlooGun"/>
                <a:cs typeface="GlooGun"/>
              </a:rPr>
              <a:t>Silence Please</a:t>
            </a:r>
          </a:p>
        </p:txBody>
      </p:sp>
      <p:pic>
        <p:nvPicPr>
          <p:cNvPr id="71686" name="Picture 6" descr="320180782_c476780ac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83429" y="3657600"/>
            <a:ext cx="2779184" cy="208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7" name="WordArt 7"/>
          <p:cNvSpPr>
            <a:spLocks noChangeArrowheads="1" noChangeShapeType="1" noTextEdit="1"/>
          </p:cNvSpPr>
          <p:nvPr/>
        </p:nvSpPr>
        <p:spPr bwMode="auto">
          <a:xfrm>
            <a:off x="684213" y="5486400"/>
            <a:ext cx="6400800" cy="16002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noFill/>
                  <a:round/>
                  <a:headEnd/>
                  <a:tailEnd/>
                </a:ln>
                <a:solidFill>
                  <a:srgbClr val="003366"/>
                </a:solidFill>
                <a:effectLst>
                  <a:outerShdw blurRad="63500" dist="53882" dir="2700000" algn="ctr" rotWithShape="0">
                    <a:srgbClr val="C0C0C0">
                      <a:alpha val="79999"/>
                    </a:srgbClr>
                  </a:outerShdw>
                </a:effectLst>
                <a:latin typeface="Poornut"/>
                <a:ea typeface="Poornut"/>
                <a:cs typeface="Poornut"/>
              </a:rPr>
              <a:t>Thank you for helping me sleep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Auditory – stimulation 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 Music therapy – </a:t>
            </a:r>
          </a:p>
          <a:p>
            <a:pPr lvl="1">
              <a:lnSpc>
                <a:spcPct val="150000"/>
              </a:lnSpc>
            </a:pPr>
            <a:r>
              <a:rPr lang="en-US" dirty="0" smtClean="0"/>
              <a:t>Pacification</a:t>
            </a:r>
          </a:p>
          <a:p>
            <a:pPr lvl="1">
              <a:lnSpc>
                <a:spcPct val="150000"/>
              </a:lnSpc>
            </a:pPr>
            <a:r>
              <a:rPr lang="en-US" dirty="0" smtClean="0"/>
              <a:t>Improves vital signs</a:t>
            </a:r>
          </a:p>
          <a:p>
            <a:pPr lvl="1">
              <a:lnSpc>
                <a:spcPct val="150000"/>
              </a:lnSpc>
            </a:pPr>
            <a:r>
              <a:rPr lang="en-US" dirty="0" smtClean="0"/>
              <a:t>Feeding</a:t>
            </a:r>
          </a:p>
          <a:p>
            <a:pPr lvl="1">
              <a:lnSpc>
                <a:spcPct val="150000"/>
              </a:lnSpc>
            </a:pPr>
            <a:r>
              <a:rPr lang="en-US" dirty="0" smtClean="0"/>
              <a:t>Sleep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Mother singing in a soft voice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DE6AB-5986-EB4E-A71E-22555C972E89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Vision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773936"/>
            <a:ext cx="4267200" cy="462381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Intense light - </a:t>
            </a:r>
            <a:r>
              <a:rPr dirty="0" smtClean="0"/>
              <a:t>Interference with endogenous brain cell activity.</a:t>
            </a:r>
          </a:p>
          <a:p>
            <a:pPr>
              <a:lnSpc>
                <a:spcPct val="150000"/>
              </a:lnSpc>
            </a:pPr>
            <a:r>
              <a:rPr dirty="0" smtClean="0"/>
              <a:t>Sleep deprivation. </a:t>
            </a:r>
          </a:p>
          <a:p>
            <a:pPr>
              <a:lnSpc>
                <a:spcPct val="150000"/>
              </a:lnSpc>
              <a:buNone/>
            </a:pP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267200" cy="462381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Healing environment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Avoid direct and intense light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Use point source for procedures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Adjustable light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3DE6AB-5986-EB4E-A71E-22555C972E89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pic>
        <p:nvPicPr>
          <p:cNvPr id="6" name="Picture 5" descr="eye"/>
          <p:cNvPicPr>
            <a:picLocks noGrp="1"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86600" y="76200"/>
            <a:ext cx="2057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/>
          </p:cNvSpPr>
          <p:nvPr>
            <p:ph type="title" idx="4294967295"/>
          </p:nvPr>
        </p:nvSpPr>
        <p:spPr>
          <a:noFill/>
        </p:spPr>
        <p:txBody>
          <a:bodyPr/>
          <a:lstStyle/>
          <a:p>
            <a:r>
              <a:rPr lang="en-US" dirty="0" smtClean="0">
                <a:latin typeface="Calibri" charset="0"/>
              </a:rPr>
              <a:t>Protection of sleep</a:t>
            </a:r>
            <a:endParaRPr lang="en-US" dirty="0">
              <a:latin typeface="Calibri" charset="0"/>
            </a:endParaRPr>
          </a:p>
        </p:txBody>
      </p:sp>
      <p:sp>
        <p:nvSpPr>
          <p:cNvPr id="1466371" name="Rectangle 3"/>
          <p:cNvSpPr>
            <a:spLocks noGrp="1"/>
          </p:cNvSpPr>
          <p:nvPr>
            <p:ph type="body" idx="4294967295"/>
          </p:nvPr>
        </p:nvSpPr>
        <p:spPr>
          <a:xfrm>
            <a:off x="214313" y="1989138"/>
            <a:ext cx="8929687" cy="3792537"/>
          </a:xfrm>
        </p:spPr>
        <p:txBody>
          <a:bodyPr/>
          <a:lstStyle/>
          <a:p>
            <a:pPr>
              <a:lnSpc>
                <a:spcPct val="140000"/>
              </a:lnSpc>
              <a:defRPr/>
            </a:pPr>
            <a:r>
              <a:rPr lang="en-US" sz="2800" dirty="0"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+mn-ea"/>
                <a:cs typeface="+mn-cs"/>
              </a:rPr>
              <a:t>The activity occurring during  REM sleep (or active sleep) seems to be particularly important to the developing organism </a:t>
            </a:r>
          </a:p>
          <a:p>
            <a:pPr>
              <a:lnSpc>
                <a:spcPct val="140000"/>
              </a:lnSpc>
              <a:defRPr/>
            </a:pPr>
            <a:r>
              <a:rPr lang="en-US" sz="2800" dirty="0"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+mn-ea"/>
                <a:cs typeface="+mn-cs"/>
              </a:rPr>
              <a:t>Deprivation of sleep </a:t>
            </a:r>
            <a:r>
              <a:rPr lang="en-US" sz="2800" dirty="0" err="1"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+mn-ea"/>
                <a:cs typeface="+mn-cs"/>
                <a:sym typeface="Symbol" charset="2"/>
              </a:rPr>
              <a:t></a:t>
            </a:r>
            <a:r>
              <a:rPr lang="en-US" sz="2800" dirty="0"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+mn-ea"/>
                <a:cs typeface="+mn-cs"/>
                <a:sym typeface="Symbol" charset="2"/>
              </a:rPr>
              <a:t> neuronal cell death &amp; </a:t>
            </a:r>
            <a:r>
              <a:rPr lang="en-US" sz="2800" dirty="0" err="1">
                <a:latin typeface="Calibri" charset="0"/>
                <a:ea typeface="+mn-ea"/>
                <a:cs typeface="+mn-cs"/>
                <a:sym typeface="Symbol" charset="2"/>
              </a:rPr>
              <a:t></a:t>
            </a:r>
            <a:r>
              <a:rPr lang="en-US" sz="2800" dirty="0"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+mn-ea"/>
                <a:cs typeface="+mn-cs"/>
                <a:sym typeface="Symbol" charset="2"/>
              </a:rPr>
              <a:t> brain mass</a:t>
            </a:r>
          </a:p>
        </p:txBody>
      </p:sp>
      <p:sp>
        <p:nvSpPr>
          <p:cNvPr id="31748" name="WordArt 4"/>
          <p:cNvSpPr>
            <a:spLocks noChangeArrowheads="1" noChangeShapeType="1" noTextEdit="1"/>
          </p:cNvSpPr>
          <p:nvPr/>
        </p:nvSpPr>
        <p:spPr bwMode="auto">
          <a:xfrm>
            <a:off x="1403350" y="5445125"/>
            <a:ext cx="6840538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blurRad="63500" dist="38099" dir="2700000" algn="ctr" rotWithShape="0">
                    <a:srgbClr val="990000">
                      <a:alpha val="74997"/>
                    </a:srgbClr>
                  </a:outerShdw>
                </a:effectLst>
                <a:latin typeface="Impact"/>
                <a:ea typeface="Impact"/>
                <a:cs typeface="Impact"/>
              </a:rPr>
              <a:t>Provide a womb like environment</a:t>
            </a:r>
          </a:p>
        </p:txBody>
      </p:sp>
      <p:pic>
        <p:nvPicPr>
          <p:cNvPr id="6" name="Picture 5" descr="I:\RBSK\2014-04-07 10.10.52.jpg"/>
          <p:cNvPicPr>
            <a:picLocks noGrp="1"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33091" y="0"/>
            <a:ext cx="2610909" cy="19581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MVC000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"/>
            <a:ext cx="9144000" cy="691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2590800" y="60325"/>
            <a:ext cx="6172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5000" b="1" i="1">
                <a:solidFill>
                  <a:srgbClr val="990033"/>
                </a:solidFill>
                <a:latin typeface="Arial Narrow" charset="0"/>
              </a:rPr>
              <a:t>Kangaroo Mother Care</a:t>
            </a:r>
          </a:p>
        </p:txBody>
      </p:sp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2860675" y="6283325"/>
            <a:ext cx="61039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b="1" i="1">
                <a:solidFill>
                  <a:srgbClr val="990033"/>
                </a:solidFill>
                <a:latin typeface="Arial Narrow" charset="0"/>
              </a:rPr>
              <a:t>Baby’s Right, Mothers Delight</a:t>
            </a:r>
          </a:p>
        </p:txBody>
      </p:sp>
      <p:pic>
        <p:nvPicPr>
          <p:cNvPr id="84997" name="Picture 5" descr="kaka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6200" y="0"/>
            <a:ext cx="2411413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4930" name="Rectangle 2"/>
          <p:cNvSpPr>
            <a:spLocks noGrp="1"/>
          </p:cNvSpPr>
          <p:nvPr>
            <p:ph type="title" idx="4294967295"/>
          </p:nvPr>
        </p:nvSpPr>
        <p:spPr>
          <a:xfrm>
            <a:off x="323850" y="404813"/>
            <a:ext cx="8382000" cy="6858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4100" dirty="0">
                <a:latin typeface="Calibri" charset="0"/>
                <a:ea typeface="+mj-ea"/>
                <a:cs typeface="+mj-cs"/>
              </a:rPr>
              <a:t>KMC – Best Developmentally supportive care !!!</a:t>
            </a:r>
          </a:p>
        </p:txBody>
      </p:sp>
      <p:sp>
        <p:nvSpPr>
          <p:cNvPr id="86019" name="Oval 3"/>
          <p:cNvSpPr>
            <a:spLocks noChangeArrowheads="1"/>
          </p:cNvSpPr>
          <p:nvPr/>
        </p:nvSpPr>
        <p:spPr bwMode="auto">
          <a:xfrm>
            <a:off x="5257800" y="4343400"/>
            <a:ext cx="76200" cy="7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6020" name="Oval 4"/>
          <p:cNvSpPr>
            <a:spLocks noChangeArrowheads="1"/>
          </p:cNvSpPr>
          <p:nvPr/>
        </p:nvSpPr>
        <p:spPr bwMode="auto">
          <a:xfrm>
            <a:off x="609600" y="1905000"/>
            <a:ext cx="2209800" cy="12954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b="1">
                <a:latin typeface="Corbel" charset="0"/>
              </a:rPr>
              <a:t>Visual</a:t>
            </a:r>
          </a:p>
        </p:txBody>
      </p:sp>
      <p:sp>
        <p:nvSpPr>
          <p:cNvPr id="86021" name="Oval 5"/>
          <p:cNvSpPr>
            <a:spLocks noChangeArrowheads="1"/>
          </p:cNvSpPr>
          <p:nvPr/>
        </p:nvSpPr>
        <p:spPr bwMode="auto">
          <a:xfrm>
            <a:off x="3200400" y="5562600"/>
            <a:ext cx="2895600" cy="9906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b="1">
                <a:latin typeface="Corbel" charset="0"/>
              </a:rPr>
              <a:t>Olfactory</a:t>
            </a:r>
          </a:p>
        </p:txBody>
      </p:sp>
      <p:sp>
        <p:nvSpPr>
          <p:cNvPr id="86022" name="Oval 6"/>
          <p:cNvSpPr>
            <a:spLocks noChangeArrowheads="1"/>
          </p:cNvSpPr>
          <p:nvPr/>
        </p:nvSpPr>
        <p:spPr bwMode="auto">
          <a:xfrm>
            <a:off x="76200" y="4114800"/>
            <a:ext cx="3352800" cy="13716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>
              <a:buFont typeface="Symbol" charset="2"/>
              <a:buNone/>
            </a:pPr>
            <a:r>
              <a:rPr lang="en-US" b="1">
                <a:latin typeface="Corbel" charset="0"/>
                <a:sym typeface="Symbol" charset="2"/>
              </a:rPr>
              <a:t>Auditory</a:t>
            </a:r>
            <a:endParaRPr lang="en-US" b="1">
              <a:latin typeface="Corbel" charset="0"/>
            </a:endParaRPr>
          </a:p>
        </p:txBody>
      </p:sp>
      <p:sp>
        <p:nvSpPr>
          <p:cNvPr id="86023" name="Oval 7"/>
          <p:cNvSpPr>
            <a:spLocks noChangeArrowheads="1"/>
          </p:cNvSpPr>
          <p:nvPr/>
        </p:nvSpPr>
        <p:spPr bwMode="auto">
          <a:xfrm>
            <a:off x="2819400" y="1412875"/>
            <a:ext cx="3657600" cy="10795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b="1">
                <a:latin typeface="Corbel" charset="0"/>
              </a:rPr>
              <a:t>Tactile</a:t>
            </a:r>
          </a:p>
        </p:txBody>
      </p:sp>
      <p:sp>
        <p:nvSpPr>
          <p:cNvPr id="86024" name="Oval 8"/>
          <p:cNvSpPr>
            <a:spLocks noChangeArrowheads="1"/>
          </p:cNvSpPr>
          <p:nvPr/>
        </p:nvSpPr>
        <p:spPr bwMode="auto">
          <a:xfrm>
            <a:off x="6629400" y="2438400"/>
            <a:ext cx="2133600" cy="10668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b="1">
                <a:latin typeface="Corbel" charset="0"/>
              </a:rPr>
              <a:t>Vestibular</a:t>
            </a:r>
          </a:p>
        </p:txBody>
      </p:sp>
      <p:sp>
        <p:nvSpPr>
          <p:cNvPr id="86025" name="Line 9"/>
          <p:cNvSpPr>
            <a:spLocks noChangeShapeType="1"/>
          </p:cNvSpPr>
          <p:nvPr/>
        </p:nvSpPr>
        <p:spPr bwMode="auto">
          <a:xfrm>
            <a:off x="5638800" y="4572000"/>
            <a:ext cx="83820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6026" name="Line 10"/>
          <p:cNvSpPr>
            <a:spLocks noChangeShapeType="1"/>
          </p:cNvSpPr>
          <p:nvPr/>
        </p:nvSpPr>
        <p:spPr bwMode="auto">
          <a:xfrm>
            <a:off x="4800600" y="4953000"/>
            <a:ext cx="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6027" name="Line 11"/>
          <p:cNvSpPr>
            <a:spLocks noChangeShapeType="1"/>
          </p:cNvSpPr>
          <p:nvPr/>
        </p:nvSpPr>
        <p:spPr bwMode="auto">
          <a:xfrm flipV="1">
            <a:off x="4495800" y="2471738"/>
            <a:ext cx="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6028" name="Line 12"/>
          <p:cNvSpPr>
            <a:spLocks noChangeShapeType="1"/>
          </p:cNvSpPr>
          <p:nvPr/>
        </p:nvSpPr>
        <p:spPr bwMode="auto">
          <a:xfrm flipH="1" flipV="1">
            <a:off x="2743200" y="3048000"/>
            <a:ext cx="914400" cy="228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6029" name="Rectangle 14"/>
          <p:cNvSpPr>
            <a:spLocks noChangeArrowheads="1"/>
          </p:cNvSpPr>
          <p:nvPr/>
        </p:nvSpPr>
        <p:spPr bwMode="auto">
          <a:xfrm>
            <a:off x="0" y="-1371600"/>
            <a:ext cx="914400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>
            <a:prstTxWarp prst="textNoShape">
              <a:avLst/>
            </a:prstTxWarp>
            <a:spAutoFit/>
          </a:bodyPr>
          <a:lstStyle/>
          <a:p>
            <a:endParaRPr lang="en-US">
              <a:latin typeface="Corbel" charset="0"/>
            </a:endParaRPr>
          </a:p>
          <a:p>
            <a:pPr eaLnBrk="0" hangingPunct="0">
              <a:buFontTx/>
              <a:buChar char="•"/>
            </a:pPr>
            <a:r>
              <a:rPr lang="en-US">
                <a:latin typeface="Corbel" charset="0"/>
              </a:rPr>
              <a:t>.</a:t>
            </a:r>
          </a:p>
          <a:p>
            <a:pPr eaLnBrk="0" hangingPunct="0"/>
            <a:endParaRPr lang="en-US">
              <a:latin typeface="Corbel" charset="0"/>
            </a:endParaRPr>
          </a:p>
        </p:txBody>
      </p:sp>
      <p:sp>
        <p:nvSpPr>
          <p:cNvPr id="86030" name="Oval 15"/>
          <p:cNvSpPr>
            <a:spLocks noChangeArrowheads="1"/>
          </p:cNvSpPr>
          <p:nvPr/>
        </p:nvSpPr>
        <p:spPr bwMode="auto">
          <a:xfrm>
            <a:off x="6553200" y="4724400"/>
            <a:ext cx="2362200" cy="9144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en-US" b="1">
                <a:latin typeface="Corbel" charset="0"/>
              </a:rPr>
              <a:t>Gustatory</a:t>
            </a:r>
          </a:p>
        </p:txBody>
      </p:sp>
      <p:sp>
        <p:nvSpPr>
          <p:cNvPr id="86031" name="Line 16"/>
          <p:cNvSpPr>
            <a:spLocks noChangeShapeType="1"/>
          </p:cNvSpPr>
          <p:nvPr/>
        </p:nvSpPr>
        <p:spPr bwMode="auto">
          <a:xfrm flipV="1">
            <a:off x="5867400" y="3276600"/>
            <a:ext cx="762000" cy="228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6032" name="Line 17"/>
          <p:cNvSpPr>
            <a:spLocks noChangeShapeType="1"/>
          </p:cNvSpPr>
          <p:nvPr/>
        </p:nvSpPr>
        <p:spPr bwMode="auto">
          <a:xfrm flipH="1">
            <a:off x="3048000" y="3886200"/>
            <a:ext cx="68580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6033" name="Picture 18" descr="kaka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86725" y="0"/>
            <a:ext cx="98107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4" name="Picture 19" descr="MVC000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2938463"/>
            <a:ext cx="2286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 Core components of DSC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3DE6AB-5986-EB4E-A71E-22555C972E89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5867401" y="1524000"/>
            <a:ext cx="3276600" cy="2438400"/>
            <a:chOff x="1072191" y="411208"/>
            <a:chExt cx="4039676" cy="3882376"/>
          </a:xfrm>
        </p:grpSpPr>
        <p:sp>
          <p:nvSpPr>
            <p:cNvPr id="6" name="Rectangle 5"/>
            <p:cNvSpPr/>
            <p:nvPr/>
          </p:nvSpPr>
          <p:spPr>
            <a:xfrm>
              <a:off x="1160010" y="411208"/>
              <a:ext cx="3951857" cy="3882376"/>
            </a:xfrm>
            <a:prstGeom prst="rect">
              <a:avLst/>
            </a:prstGeom>
            <a:solidFill>
              <a:srgbClr val="00800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1072191" y="411208"/>
              <a:ext cx="3789069" cy="38823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t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i="0" kern="1200" dirty="0" smtClean="0"/>
                <a:t>Developmentally supportive ADL</a:t>
              </a:r>
              <a:endParaRPr lang="en-US" sz="2800" b="1" i="0" kern="1200" dirty="0"/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smtClean="0"/>
                <a:t>Feeding</a:t>
              </a:r>
              <a:endParaRPr lang="en-US" sz="2000" kern="1200" dirty="0"/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smtClean="0"/>
                <a:t>NNS</a:t>
              </a:r>
              <a:endParaRPr lang="en-US" sz="2000" kern="1200" dirty="0"/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smtClean="0"/>
                <a:t>Nappy change</a:t>
              </a:r>
              <a:endParaRPr lang="en-US" sz="2000" kern="1200" dirty="0"/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smtClean="0"/>
                <a:t>Massage</a:t>
              </a:r>
              <a:endParaRPr lang="en-US" sz="2000" kern="1200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495800" y="4038600"/>
            <a:ext cx="2868601" cy="2819400"/>
            <a:chOff x="3998923" y="219632"/>
            <a:chExt cx="5002201" cy="3848063"/>
          </a:xfrm>
        </p:grpSpPr>
        <p:sp>
          <p:nvSpPr>
            <p:cNvPr id="9" name="Rectangle 8"/>
            <p:cNvSpPr/>
            <p:nvPr/>
          </p:nvSpPr>
          <p:spPr>
            <a:xfrm>
              <a:off x="3998923" y="219632"/>
              <a:ext cx="5002201" cy="3848063"/>
            </a:xfrm>
            <a:prstGeom prst="rect">
              <a:avLst/>
            </a:prstGeom>
            <a:solidFill>
              <a:srgbClr val="660066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3998923" y="219632"/>
              <a:ext cx="5002201" cy="38480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t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i="0" kern="1200" dirty="0" smtClean="0"/>
                <a:t>Healing environment</a:t>
              </a:r>
              <a:endParaRPr lang="en-US" sz="2800" b="1" i="0" kern="1200" dirty="0"/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smtClean="0"/>
                <a:t>Noise </a:t>
              </a:r>
              <a:endParaRPr lang="en-US" sz="2000" kern="1200" dirty="0"/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smtClean="0"/>
                <a:t>Light</a:t>
              </a:r>
              <a:endParaRPr lang="en-US" sz="2000" kern="1200" dirty="0"/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smtClean="0"/>
                <a:t>Smell</a:t>
              </a:r>
              <a:endParaRPr lang="en-US" sz="2000" kern="1200" dirty="0"/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smtClean="0"/>
                <a:t>Positioning  </a:t>
              </a:r>
              <a:endParaRPr lang="en-US" sz="2000" kern="1200" dirty="0"/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smtClean="0"/>
                <a:t>KMC</a:t>
              </a:r>
              <a:r>
                <a:rPr lang="en-US" sz="1200" kern="1200" dirty="0" smtClean="0"/>
                <a:t>  </a:t>
              </a:r>
              <a:endParaRPr lang="en-US" sz="1200" kern="1200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90600" y="4038601"/>
            <a:ext cx="3124201" cy="2819399"/>
            <a:chOff x="5423078" y="98727"/>
            <a:chExt cx="3578046" cy="2390833"/>
          </a:xfrm>
        </p:grpSpPr>
        <p:sp>
          <p:nvSpPr>
            <p:cNvPr id="12" name="Rectangle 11"/>
            <p:cNvSpPr/>
            <p:nvPr/>
          </p:nvSpPr>
          <p:spPr>
            <a:xfrm>
              <a:off x="5423078" y="98727"/>
              <a:ext cx="3578046" cy="2390833"/>
            </a:xfrm>
            <a:prstGeom prst="rect">
              <a:avLst/>
            </a:prstGeom>
            <a:solidFill>
              <a:srgbClr val="0033CC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5667036" y="163344"/>
              <a:ext cx="3171448" cy="232621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121920" rIns="121920" bIns="121920" numCol="1" spcCol="1270" anchor="t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b="1" i="0" kern="1200" dirty="0" smtClean="0"/>
                <a:t>Family centred care</a:t>
              </a:r>
              <a:endParaRPr lang="en-US" sz="3200" b="1" i="0" kern="1200" dirty="0"/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b="1" i="0" kern="1200" dirty="0" smtClean="0"/>
                <a:t>KMC</a:t>
              </a:r>
              <a:endParaRPr lang="en-US" sz="2000" b="1" i="0" kern="1200" dirty="0"/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b="1" i="0" kern="1200" dirty="0" smtClean="0"/>
                <a:t>Education &amp; participation collaboration with  family</a:t>
              </a:r>
              <a:endParaRPr lang="en-US" sz="2000" b="1" i="0" kern="1200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95600" y="1600200"/>
            <a:ext cx="2819400" cy="2438400"/>
            <a:chOff x="2141618" y="1258965"/>
            <a:chExt cx="2939039" cy="3436945"/>
          </a:xfrm>
        </p:grpSpPr>
        <p:sp>
          <p:nvSpPr>
            <p:cNvPr id="15" name="Rectangle 14"/>
            <p:cNvSpPr/>
            <p:nvPr/>
          </p:nvSpPr>
          <p:spPr>
            <a:xfrm>
              <a:off x="2141618" y="1423043"/>
              <a:ext cx="2815269" cy="2735844"/>
            </a:xfrm>
            <a:prstGeom prst="rect">
              <a:avLst/>
            </a:prstGeom>
            <a:solidFill>
              <a:srgbClr val="FF990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Rectangle 15"/>
            <p:cNvSpPr/>
            <p:nvPr/>
          </p:nvSpPr>
          <p:spPr>
            <a:xfrm>
              <a:off x="2265387" y="1258965"/>
              <a:ext cx="2815270" cy="343694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t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i="0" kern="1200" dirty="0" smtClean="0">
                  <a:solidFill>
                    <a:schemeClr val="tx1"/>
                  </a:solidFill>
                </a:rPr>
                <a:t>Protected sleep </a:t>
              </a:r>
              <a:endParaRPr lang="en-US" sz="2800" b="1" i="0" kern="1200" dirty="0">
                <a:solidFill>
                  <a:schemeClr val="tx1"/>
                </a:solidFill>
              </a:endParaRP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smtClean="0">
                  <a:solidFill>
                    <a:schemeClr val="tx1"/>
                  </a:solidFill>
                </a:rPr>
                <a:t>Cluster care</a:t>
              </a:r>
              <a:endParaRPr lang="en-US" sz="2000" kern="1200" dirty="0">
                <a:solidFill>
                  <a:schemeClr val="tx1"/>
                </a:solidFill>
              </a:endParaRP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smtClean="0">
                  <a:solidFill>
                    <a:schemeClr val="tx1"/>
                  </a:solidFill>
                </a:rPr>
                <a:t>Nesting /Swaddling</a:t>
              </a:r>
              <a:endParaRPr lang="en-US" sz="2000" kern="1200" dirty="0">
                <a:solidFill>
                  <a:schemeClr val="tx1"/>
                </a:solidFill>
              </a:endParaRP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smtClean="0">
                  <a:solidFill>
                    <a:schemeClr val="tx1"/>
                  </a:solidFill>
                </a:rPr>
                <a:t>Environment </a:t>
              </a:r>
              <a:endParaRPr lang="en-US" sz="2000" kern="1200" dirty="0">
                <a:solidFill>
                  <a:schemeClr val="tx1"/>
                </a:solidFill>
              </a:endParaRP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smtClean="0">
                  <a:solidFill>
                    <a:schemeClr val="tx1"/>
                  </a:solidFill>
                </a:rPr>
                <a:t>KMC</a:t>
              </a:r>
              <a:endParaRPr lang="en-US" sz="2000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76200" y="1447800"/>
            <a:ext cx="2667000" cy="2514600"/>
            <a:chOff x="-195631" y="-223902"/>
            <a:chExt cx="9809872" cy="3465127"/>
          </a:xfrm>
        </p:grpSpPr>
        <p:sp>
          <p:nvSpPr>
            <p:cNvPr id="18" name="Rectangle 17"/>
            <p:cNvSpPr/>
            <p:nvPr/>
          </p:nvSpPr>
          <p:spPr>
            <a:xfrm>
              <a:off x="11823" y="0"/>
              <a:ext cx="9602418" cy="3241225"/>
            </a:xfrm>
            <a:prstGeom prst="rect">
              <a:avLst/>
            </a:prstGeom>
            <a:solidFill>
              <a:schemeClr val="accent6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-195631" y="-223902"/>
              <a:ext cx="8989301" cy="346512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t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i="0" kern="1200" dirty="0" smtClean="0"/>
                <a:t>Pain protection </a:t>
              </a:r>
              <a:endParaRPr lang="en-US" sz="2800" b="1" i="0" kern="1200" dirty="0"/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smtClean="0"/>
                <a:t>Assessment</a:t>
              </a:r>
              <a:endParaRPr lang="en-US" sz="2000" kern="1200" dirty="0"/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smtClean="0"/>
                <a:t>Management -Physiological / behavioral  </a:t>
              </a:r>
              <a:endParaRPr lang="en-US" sz="2000" kern="1200" dirty="0"/>
            </a:p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1800" kern="12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DSC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DSC is a continuous process and not an end. 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It starts with the birth of the infant  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The infants are unique and display wide variety of behaviors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DSC has to be individualized for the infant.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3DE6AB-5986-EB4E-A71E-22555C972E89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Messages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DSC – reduces stress and promotes growth.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Sequential stimulation of the senses 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KMC is the best form of DSC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5 core components of DSC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It has to be individualized based on infants’ cues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3DE6AB-5986-EB4E-A71E-22555C972E89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3DE6AB-5986-EB4E-A71E-22555C972E89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0.6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0.5|0.4|0.4|0.4|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0.6|1.1|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3.8|1.6|1.5|0.9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21284</TotalTime>
  <Words>610</Words>
  <Application>Microsoft Office PowerPoint</Application>
  <PresentationFormat>On-screen Show (4:3)</PresentationFormat>
  <Paragraphs>160</Paragraphs>
  <Slides>25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7" baseType="lpstr">
      <vt:lpstr>Module</vt:lpstr>
      <vt:lpstr>Bitmap Image</vt:lpstr>
      <vt:lpstr>Developmentally Supportive Care</vt:lpstr>
      <vt:lpstr>Learning objectives:</vt:lpstr>
      <vt:lpstr>Slide 3</vt:lpstr>
      <vt:lpstr>Brain – Experience Expectant                  Experience  Dependent  </vt:lpstr>
      <vt:lpstr>Neonatal Sensory Systems</vt:lpstr>
      <vt:lpstr>Challenge</vt:lpstr>
      <vt:lpstr>Developmentally Supportive Care</vt:lpstr>
      <vt:lpstr> Tactile  </vt:lpstr>
      <vt:lpstr>Tactile –  Swaddling, Facilitated Tuck</vt:lpstr>
      <vt:lpstr>Tactile  - Massage</vt:lpstr>
      <vt:lpstr>Does the newborn experience pain? </vt:lpstr>
      <vt:lpstr>Pr0tection from Pain </vt:lpstr>
      <vt:lpstr>Smell and taste</vt:lpstr>
      <vt:lpstr>Non Nutritive Sucking</vt:lpstr>
      <vt:lpstr>Auditory</vt:lpstr>
      <vt:lpstr>Auditory –  Protection from noise </vt:lpstr>
      <vt:lpstr>Auditory – stimulation   </vt:lpstr>
      <vt:lpstr>Vision </vt:lpstr>
      <vt:lpstr>Protection of sleep</vt:lpstr>
      <vt:lpstr>Slide 20</vt:lpstr>
      <vt:lpstr>KMC – Best Developmentally supportive care !!!</vt:lpstr>
      <vt:lpstr>5 Core components of DSC </vt:lpstr>
      <vt:lpstr>DSC </vt:lpstr>
      <vt:lpstr>Key Messages</vt:lpstr>
      <vt:lpstr>Thank you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Effectiveness Of Training Healthcare Workers In Essential Newborn Care At A Healthcare Center In Rural Karnataka</dc:title>
  <dc:creator>Deepthi Kiran</dc:creator>
  <cp:lastModifiedBy>Designo</cp:lastModifiedBy>
  <cp:revision>740</cp:revision>
  <dcterms:created xsi:type="dcterms:W3CDTF">2017-02-07T19:11:11Z</dcterms:created>
  <dcterms:modified xsi:type="dcterms:W3CDTF">2017-06-13T09:28:03Z</dcterms:modified>
</cp:coreProperties>
</file>